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6" r:id="rId2"/>
    <p:sldId id="266" r:id="rId3"/>
    <p:sldId id="257" r:id="rId4"/>
    <p:sldId id="258" r:id="rId5"/>
    <p:sldId id="260" r:id="rId6"/>
    <p:sldId id="261" r:id="rId7"/>
    <p:sldId id="262" r:id="rId8"/>
    <p:sldId id="264" r:id="rId9"/>
    <p:sldId id="265" r:id="rId10"/>
    <p:sldId id="263" r:id="rId11"/>
    <p:sldId id="267" r:id="rId12"/>
    <p:sldId id="269" r:id="rId13"/>
    <p:sldId id="268" r:id="rId14"/>
    <p:sldId id="270" r:id="rId15"/>
    <p:sldId id="272" r:id="rId16"/>
    <p:sldId id="271" r:id="rId17"/>
    <p:sldId id="273" r:id="rId18"/>
    <p:sldId id="279" r:id="rId19"/>
    <p:sldId id="274" r:id="rId20"/>
    <p:sldId id="275" r:id="rId21"/>
    <p:sldId id="276" r:id="rId22"/>
    <p:sldId id="277" r:id="rId23"/>
    <p:sldId id="278" r:id="rId24"/>
    <p:sldId id="280" r:id="rId2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AF2A7-AD23-40A7-ADA3-7102E741E57C}" type="datetimeFigureOut">
              <a:rPr lang="de-DE" smtClean="0"/>
              <a:pPr/>
              <a:t>03.06.2014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8134A-A423-4C38-B0D0-A2B928022CFB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002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58BEE-48A2-474B-96F2-A3C4E86C201F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D8261-C41C-4C3C-A8C2-EBBFB41EF20F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9985E-93F3-4C08-9E59-CA80CD48FBF2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81C71-C79D-4EA4-AE3D-97B36EF91918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1CA15-8339-45F2-9D35-C889FF3C351C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4C0D3-3093-4788-A0C4-1E50466DCC37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5B362-3C09-4A22-B994-00FBAAB43F69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BF3A-CE01-4F91-B7CD-91AFAC696CC7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474027-CE02-47A2-8076-791DEA745003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5AAB-0768-416C-9AE8-49D756E5D1D0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93679-CE42-407B-AC31-87E13CF541B9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2626DF-F0D7-483B-9602-E7AE5FEB9F47}" type="datetime1">
              <a:rPr lang="de-DE" smtClean="0"/>
              <a:pPr/>
              <a:t>03.06.2014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0C3F8D-54B2-4E68-B3D2-C40AA82B72BC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gymnasium.bildung-rp.de/fileadmin/user_upload/gymnasium.bildung-rp.de/downloads/Internetversion_2007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feature=player_embedded&amp;v=I2unwrHN-hs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pb.de/lernen/schuelerwettbewerb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erlinerfestspiele.de/jugend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huelercampus.uni-frankfurt.de/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-kl.de/jl-netzwerk-rlp/" TargetMode="External"/><Relationship Id="rId2" Type="http://schemas.openxmlformats.org/officeDocument/2006/relationships/hyperlink" Target="http://www.ybs.d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cybermentor.de/index.php/public/ueber-cybermentor/programm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ldung-und-begabung.de/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PICT1969.JPG"/>
          <p:cNvPicPr>
            <a:picLocks noChangeAspect="1"/>
          </p:cNvPicPr>
          <p:nvPr/>
        </p:nvPicPr>
        <p:blipFill>
          <a:blip r:embed="rId2" cstate="print">
            <a:lum bright="71000" contrast="-17000"/>
          </a:blip>
          <a:stretch>
            <a:fillRect/>
          </a:stretch>
        </p:blipFill>
        <p:spPr>
          <a:xfrm>
            <a:off x="635563" y="476672"/>
            <a:ext cx="7824869" cy="586865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de-DE" dirty="0" smtClean="0"/>
              <a:t>Begabtenförderung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  <p:pic>
        <p:nvPicPr>
          <p:cNvPr id="6" name="Grafik 5" descr="Schriftzu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1556792"/>
            <a:ext cx="8028384" cy="960333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Förderung durch Wettbewerbe</a:t>
            </a:r>
            <a:br>
              <a:rPr lang="de-DE" dirty="0" smtClean="0"/>
            </a:br>
            <a:r>
              <a:rPr lang="de-DE" dirty="0" smtClean="0"/>
              <a:t>-extern-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de-DE" dirty="0" smtClean="0"/>
              <a:t>Sprachlicher Bereich:</a:t>
            </a:r>
          </a:p>
          <a:p>
            <a:pPr lvl="1"/>
            <a:r>
              <a:rPr lang="de-DE" dirty="0" smtClean="0"/>
              <a:t>Bundeswettbewerb Fremdsprachen (E /F)</a:t>
            </a:r>
          </a:p>
          <a:p>
            <a:r>
              <a:rPr lang="de-DE" dirty="0" smtClean="0"/>
              <a:t>Sportlicher Bereich</a:t>
            </a:r>
          </a:p>
          <a:p>
            <a:pPr lvl="1"/>
            <a:r>
              <a:rPr lang="de-DE" dirty="0" smtClean="0"/>
              <a:t>Jugend trainiert für Olympia</a:t>
            </a:r>
          </a:p>
          <a:p>
            <a:r>
              <a:rPr lang="de-DE" dirty="0" smtClean="0"/>
              <a:t>Künstlerischer Bereich:</a:t>
            </a:r>
          </a:p>
          <a:p>
            <a:pPr lvl="1"/>
            <a:r>
              <a:rPr lang="de-DE" dirty="0" smtClean="0"/>
              <a:t>„Jugend </a:t>
            </a:r>
            <a:r>
              <a:rPr lang="de-DE" dirty="0" err="1" smtClean="0"/>
              <a:t>creativ</a:t>
            </a:r>
            <a:r>
              <a:rPr lang="de-DE" dirty="0" smtClean="0"/>
              <a:t>“ internationaler Jugendwettbewerb der Volks- und Raiffeisenbanken</a:t>
            </a: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Förderung durch Wettbewerbe</a:t>
            </a:r>
            <a:br>
              <a:rPr lang="de-DE" dirty="0" smtClean="0"/>
            </a:br>
            <a:r>
              <a:rPr lang="de-DE" dirty="0" smtClean="0"/>
              <a:t>-extern-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de-DE" dirty="0" smtClean="0"/>
              <a:t>Mathematisch-naturwissenschaftlicher Bereich</a:t>
            </a:r>
          </a:p>
          <a:p>
            <a:pPr lvl="1"/>
            <a:r>
              <a:rPr lang="de-DE" dirty="0" smtClean="0"/>
              <a:t>Jugend forscht / Schüler experimentieren</a:t>
            </a:r>
          </a:p>
          <a:p>
            <a:pPr lvl="1"/>
            <a:r>
              <a:rPr lang="de-DE" dirty="0" smtClean="0"/>
              <a:t>Mathematik-Olympiade, Känguru-Wettbewerb</a:t>
            </a:r>
          </a:p>
          <a:p>
            <a:pPr lvl="1"/>
            <a:r>
              <a:rPr lang="de-DE" dirty="0" smtClean="0"/>
              <a:t>Landeswettbewerb Mathematik</a:t>
            </a:r>
          </a:p>
          <a:p>
            <a:pPr lvl="1"/>
            <a:r>
              <a:rPr lang="de-DE" dirty="0" smtClean="0"/>
              <a:t>Landeswettbewerb Chemie, DECHEMAX</a:t>
            </a:r>
          </a:p>
          <a:p>
            <a:pPr lvl="1"/>
            <a:r>
              <a:rPr lang="de-DE" dirty="0" smtClean="0"/>
              <a:t>Landeswettbewerb Physik</a:t>
            </a:r>
          </a:p>
          <a:p>
            <a:pPr lvl="1"/>
            <a:r>
              <a:rPr lang="de-DE" dirty="0" smtClean="0"/>
              <a:t>Internationale Science Olympiade</a:t>
            </a:r>
          </a:p>
          <a:p>
            <a:pPr lvl="1"/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Begabtenförderung in Rheinland-Pfalz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Eine gute Zusammenstellung über Wettbewerbe findet man unter dem Stichwort: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Wettbewerbe machen Schule Rheinland-Pfalz</a:t>
            </a:r>
          </a:p>
          <a:p>
            <a:r>
              <a:rPr lang="de-DE" dirty="0" smtClean="0">
                <a:hlinkClick r:id="rId2"/>
              </a:rPr>
              <a:t>http://gymnasium.bildung-rp.de/fileadmin/user_upload/gymnasium.bildung-rp.de/downloads/Internetversion_2007.pdf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Wettbewerbe im literarischen Bereich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>
            <a:normAutofit lnSpcReduction="1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Tatort Eifel - Junior Award ein Wettbewerb für Schülerinnen und Schüler aus </a:t>
            </a:r>
            <a:r>
              <a:rPr lang="de-DE" dirty="0" err="1" smtClean="0">
                <a:solidFill>
                  <a:schemeClr val="bg1"/>
                </a:solidFill>
              </a:rPr>
              <a:t>Rlp</a:t>
            </a:r>
            <a:r>
              <a:rPr lang="de-DE" dirty="0" smtClean="0">
                <a:solidFill>
                  <a:schemeClr val="bg1"/>
                </a:solidFill>
              </a:rPr>
              <a:t> (9 – 20 ) findet alle 2 Jahre statt </a:t>
            </a:r>
            <a:r>
              <a:rPr lang="de-DE" dirty="0" smtClean="0">
                <a:hlinkClick r:id="rId2"/>
              </a:rPr>
              <a:t>http://www.youtube.com/watch?feature=player_embedded&amp;v=I2unwrHN-hs</a:t>
            </a:r>
            <a:endParaRPr lang="de-DE" dirty="0" smtClean="0"/>
          </a:p>
          <a:p>
            <a:r>
              <a:rPr lang="de-DE" dirty="0" smtClean="0">
                <a:solidFill>
                  <a:schemeClr val="bg1"/>
                </a:solidFill>
              </a:rPr>
              <a:t>Bundeswettbewerb „Treffen junger Autoren“</a:t>
            </a:r>
          </a:p>
          <a:p>
            <a:pPr lvl="1"/>
            <a:r>
              <a:rPr lang="de-DE" dirty="0" smtClean="0">
                <a:solidFill>
                  <a:schemeClr val="bg1"/>
                </a:solidFill>
              </a:rPr>
              <a:t>http://www.berlinerfestspiele.de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Ohr liest mit (bis 20 Jahre), drei Altersklassen</a:t>
            </a:r>
          </a:p>
          <a:p>
            <a:pPr lvl="1"/>
            <a:r>
              <a:rPr lang="de-DE" dirty="0" smtClean="0">
                <a:solidFill>
                  <a:schemeClr val="bg1"/>
                </a:solidFill>
              </a:rPr>
              <a:t>www.ohrliestmit.de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Geschichtswettbewerb des Bundespräsidenten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Teilnehmen können Jugendliche zwischen 8 und 21 Jahren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Die Ausschreibung erfolgt in geraden Kalenderjahren, Start 1. September, Abgabe 28. Februar des folgenden Jahres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Austragung auf Landes- und dann Bundesebene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Wettbewerbe zur </a:t>
            </a:r>
            <a:r>
              <a:rPr lang="de-DE" sz="4000" dirty="0" smtClean="0">
                <a:solidFill>
                  <a:schemeClr val="bg1"/>
                </a:solidFill>
              </a:rPr>
              <a:t>Gemeinschaftskunde und zur politischen Bildung (Auswahl)</a:t>
            </a:r>
            <a:endParaRPr lang="de-DE" sz="4000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Schülerwettbewerb zur politischen Bildung </a:t>
            </a:r>
            <a:r>
              <a:rPr lang="de-DE" dirty="0" smtClean="0">
                <a:hlinkClick r:id="rId2"/>
              </a:rPr>
              <a:t>http://www.bpb.de/lernen/schuelerwettbewerb/</a:t>
            </a:r>
            <a:endParaRPr lang="de-DE" dirty="0" smtClean="0"/>
          </a:p>
          <a:p>
            <a:r>
              <a:rPr lang="de-DE" dirty="0" smtClean="0">
                <a:solidFill>
                  <a:schemeClr val="bg1"/>
                </a:solidFill>
              </a:rPr>
              <a:t>Europa in der Schule (Europa-Union </a:t>
            </a:r>
            <a:r>
              <a:rPr lang="de-DE" dirty="0" err="1" smtClean="0">
                <a:solidFill>
                  <a:schemeClr val="bg1"/>
                </a:solidFill>
              </a:rPr>
              <a:t>Rlp</a:t>
            </a:r>
            <a:r>
              <a:rPr lang="de-DE" dirty="0" smtClean="0">
                <a:solidFill>
                  <a:schemeClr val="bg1"/>
                </a:solidFill>
              </a:rPr>
              <a:t>)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Schüler- und Jugendwettbewerb des Landtags</a:t>
            </a:r>
          </a:p>
          <a:p>
            <a:pPr>
              <a:buNone/>
            </a:pPr>
            <a:r>
              <a:rPr lang="de-DE" dirty="0" smtClean="0"/>
              <a:t>		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National </a:t>
            </a:r>
            <a:r>
              <a:rPr lang="de-DE" dirty="0" err="1" smtClean="0">
                <a:solidFill>
                  <a:schemeClr val="bg1"/>
                </a:solidFill>
              </a:rPr>
              <a:t>Geographic</a:t>
            </a:r>
            <a:r>
              <a:rPr lang="de-DE" dirty="0" smtClean="0">
                <a:solidFill>
                  <a:schemeClr val="bg1"/>
                </a:solidFill>
              </a:rPr>
              <a:t> Wissen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Teilnehmen können Jugendliche zwischen 12 und 16 Jahren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Die Termine werden über die Homepage des </a:t>
            </a:r>
            <a:r>
              <a:rPr lang="de-DE" dirty="0" err="1" smtClean="0">
                <a:solidFill>
                  <a:schemeClr val="bg1"/>
                </a:solidFill>
              </a:rPr>
              <a:t>Diercke</a:t>
            </a:r>
            <a:r>
              <a:rPr lang="de-DE" dirty="0" smtClean="0">
                <a:solidFill>
                  <a:schemeClr val="bg1"/>
                </a:solidFill>
              </a:rPr>
              <a:t>-Verlag bekannt gegeben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Es gibt Klassen-, Schul- und Landesrunden und zum Schul die Bundesrunde</a:t>
            </a:r>
          </a:p>
          <a:p>
            <a:pPr>
              <a:buNone/>
            </a:pPr>
            <a:r>
              <a:rPr lang="de-DE" i="1" dirty="0" smtClean="0">
                <a:solidFill>
                  <a:schemeClr val="bg1"/>
                </a:solidFill>
              </a:rPr>
              <a:t>		www.diercke.de</a:t>
            </a:r>
            <a:r>
              <a:rPr lang="de-DE" dirty="0" smtClean="0">
                <a:solidFill>
                  <a:schemeClr val="bg1"/>
                </a:solidFill>
              </a:rPr>
              <a:t>‎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Wettbewerbe im musischen Bereich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Bundeswettbewerb „Jugend musiziert“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Treffen junge Musikszene (März – Juli), teilnehmen können Schülerinnen und Schüler  von 10 -21 Jahren</a:t>
            </a:r>
            <a:r>
              <a:rPr lang="de-DE" dirty="0" smtClean="0"/>
              <a:t>	</a:t>
            </a:r>
            <a:r>
              <a:rPr lang="de-DE" dirty="0" smtClean="0">
                <a:hlinkClick r:id="rId2"/>
              </a:rPr>
              <a:t>www.berlinerfestspiele.de/jugend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>
            <a:normAutofit fontScale="90000"/>
          </a:bodyPr>
          <a:lstStyle/>
          <a:p>
            <a:r>
              <a:rPr lang="de-DE" dirty="0" smtClean="0">
                <a:solidFill>
                  <a:schemeClr val="bg1"/>
                </a:solidFill>
              </a:rPr>
              <a:t>Schulen mit besonderen Förderschwerpunkten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de-DE" dirty="0" smtClean="0">
                <a:solidFill>
                  <a:schemeClr val="bg1"/>
                </a:solidFill>
              </a:rPr>
              <a:t>Sportschwerpunkt am Gymnasium (Max-Planck-Gymnasium Trier, Heinrich-Heine –Gymnasium Kaiserslautern)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Landesmusik-Gymnasium (Peter-</a:t>
            </a:r>
            <a:r>
              <a:rPr lang="de-DE" dirty="0" err="1" smtClean="0">
                <a:solidFill>
                  <a:schemeClr val="bg1"/>
                </a:solidFill>
              </a:rPr>
              <a:t>Altmeier</a:t>
            </a:r>
            <a:r>
              <a:rPr lang="de-DE" dirty="0" smtClean="0">
                <a:solidFill>
                  <a:schemeClr val="bg1"/>
                </a:solidFill>
              </a:rPr>
              <a:t>-Gymnasium </a:t>
            </a:r>
            <a:r>
              <a:rPr lang="de-DE" dirty="0" err="1" smtClean="0">
                <a:solidFill>
                  <a:schemeClr val="bg1"/>
                </a:solidFill>
              </a:rPr>
              <a:t>Montabaur</a:t>
            </a:r>
            <a:r>
              <a:rPr lang="de-DE" dirty="0" smtClean="0">
                <a:solidFill>
                  <a:schemeClr val="bg1"/>
                </a:solidFill>
              </a:rPr>
              <a:t>)</a:t>
            </a:r>
          </a:p>
          <a:p>
            <a:r>
              <a:rPr lang="de-DE" dirty="0" smtClean="0">
                <a:solidFill>
                  <a:schemeClr val="bg1"/>
                </a:solidFill>
              </a:rPr>
              <a:t>Schule für Hochbegabte (in Eifelnähe: Auguste-Viktoria-Gymnasium Trier)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Akademien – Stiftung Bildung und Begabung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20000"/>
          </a:bodyPr>
          <a:lstStyle/>
          <a:p>
            <a:r>
              <a:rPr lang="de-DE" b="1" dirty="0" smtClean="0"/>
              <a:t>Deutsche Junior Akademien</a:t>
            </a:r>
          </a:p>
          <a:p>
            <a:pPr lvl="1"/>
            <a:r>
              <a:rPr lang="de-DE" b="1" dirty="0" err="1" smtClean="0"/>
              <a:t>Meisenheim</a:t>
            </a:r>
            <a:r>
              <a:rPr lang="de-DE" b="1" dirty="0" smtClean="0"/>
              <a:t> (für Schüler der 7. und 8. Klassen aus Rheinland-Pfalz)</a:t>
            </a:r>
          </a:p>
          <a:p>
            <a:r>
              <a:rPr lang="de-DE" b="1" i="1" dirty="0" smtClean="0"/>
              <a:t>Mit der Teilnahme an einer solchen Akademie sollen die Jugendlichen eine ganzheitliche Herausforderung erleben – und daran wachsen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4 Kurse mit für 16 Teilnehmer,  2 Kursleiter </a:t>
            </a:r>
          </a:p>
          <a:p>
            <a:r>
              <a:rPr lang="de-DE" dirty="0" smtClean="0"/>
              <a:t>Dauer 16 Tage, 50 Stunden gewählter Kurs</a:t>
            </a:r>
          </a:p>
          <a:p>
            <a:r>
              <a:rPr lang="de-DE" dirty="0" smtClean="0"/>
              <a:t>weitere Aktivitäten, die für alle Teilnehmenden offen sind: </a:t>
            </a:r>
            <a:r>
              <a:rPr lang="de-DE" i="1" dirty="0" smtClean="0"/>
              <a:t>Theater, Musik, Exkursionen, Chor, Sport, Gastvorträge</a:t>
            </a:r>
            <a:r>
              <a:rPr lang="de-DE" dirty="0" smtClean="0"/>
              <a:t>.</a:t>
            </a:r>
          </a:p>
          <a:p>
            <a:pPr lvl="1">
              <a:buNone/>
            </a:pPr>
            <a:endParaRPr lang="de-DE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PICT1969.JPG"/>
          <p:cNvPicPr>
            <a:picLocks noChangeAspect="1"/>
          </p:cNvPicPr>
          <p:nvPr/>
        </p:nvPicPr>
        <p:blipFill>
          <a:blip r:embed="rId2" cstate="print">
            <a:lum bright="71000" contrast="-17000"/>
          </a:blip>
          <a:stretch>
            <a:fillRect/>
          </a:stretch>
        </p:blipFill>
        <p:spPr>
          <a:xfrm>
            <a:off x="635563" y="476672"/>
            <a:ext cx="7824869" cy="5868652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Inhalt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Vorwort:  Eckpunkte der Förderung</a:t>
            </a:r>
          </a:p>
          <a:p>
            <a:r>
              <a:rPr lang="de-DE" dirty="0" smtClean="0"/>
              <a:t>1. Vorstellung von Fördermöglichkeiten am   St.-Willibrord-Gymnasium </a:t>
            </a:r>
          </a:p>
          <a:p>
            <a:r>
              <a:rPr lang="de-DE" dirty="0" smtClean="0"/>
              <a:t>2. Begabtenförderung in Rheinland-Pfalz</a:t>
            </a:r>
          </a:p>
          <a:p>
            <a:r>
              <a:rPr lang="de-DE" dirty="0" smtClean="0"/>
              <a:t>3. Akademien und Universitäten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Forschungseinrichtungen und Universitäten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r>
              <a:rPr lang="de-DE" b="1" dirty="0" smtClean="0"/>
              <a:t>Fraunhofer Talent School </a:t>
            </a:r>
            <a:r>
              <a:rPr lang="de-DE" dirty="0" smtClean="0"/>
              <a:t>(9. – 13. Klasse) – Schülerpraktika</a:t>
            </a:r>
          </a:p>
          <a:p>
            <a:r>
              <a:rPr lang="de-DE" b="1" dirty="0" smtClean="0"/>
              <a:t>Talent Take Off – Einsteigen“, </a:t>
            </a:r>
            <a:r>
              <a:rPr lang="de-DE" dirty="0" smtClean="0"/>
              <a:t>Orientierung im MINT-Dschungel für Schülerinnen und Schüler der 10. – 13. Klasse, nächster Termin: 21. April – 26. April 2014 (Neuer Bewerbungsschluss 15. März 2014), Kosten: € 100,- inkl. Übernachtung/Verpflegung/Bustransfers </a:t>
            </a:r>
            <a:r>
              <a:rPr lang="de-DE" smtClean="0"/>
              <a:t>und Freizeitangebot.</a:t>
            </a:r>
            <a:endParaRPr lang="de-DE" dirty="0" smtClean="0"/>
          </a:p>
          <a:p>
            <a:r>
              <a:rPr lang="de-DE" b="1" dirty="0" smtClean="0"/>
              <a:t>RWTH Aachen</a:t>
            </a:r>
            <a:r>
              <a:rPr lang="de-DE" dirty="0" smtClean="0"/>
              <a:t>, z.B. </a:t>
            </a:r>
            <a:r>
              <a:rPr lang="de-DE" b="1" dirty="0" err="1" smtClean="0"/>
              <a:t>TANDEMkids</a:t>
            </a:r>
            <a:r>
              <a:rPr lang="de-DE" dirty="0" smtClean="0"/>
              <a:t>(Schüler der 6.-9. Klasse) </a:t>
            </a:r>
            <a:r>
              <a:rPr lang="de-DE" dirty="0" err="1" smtClean="0"/>
              <a:t>Mentoring</a:t>
            </a:r>
            <a:r>
              <a:rPr lang="de-DE" dirty="0" smtClean="0"/>
              <a:t>-Programm</a:t>
            </a:r>
          </a:p>
          <a:p>
            <a:r>
              <a:rPr lang="de-DE" b="1" dirty="0" smtClean="0"/>
              <a:t>Universität Trier </a:t>
            </a:r>
            <a:r>
              <a:rPr lang="de-DE" dirty="0" smtClean="0"/>
              <a:t>(Fachbereich Raum-  und Umweltwissenschaften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Forschungseinrichtungen und Universitäten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e-DE" dirty="0" smtClean="0"/>
              <a:t>Goethe-Universität Frankfurt: Schülercampus 6. bis 12. Juli 2014 in Frankfurt für Schüler der 10. Klassen und der Sek II</a:t>
            </a:r>
          </a:p>
          <a:p>
            <a:r>
              <a:rPr lang="de-DE" dirty="0" smtClean="0"/>
              <a:t>Geistes- und sozialwissenschaftliche oder naturwissenschaftliche Fächer</a:t>
            </a:r>
          </a:p>
          <a:p>
            <a:r>
              <a:rPr lang="de-DE" dirty="0" smtClean="0"/>
              <a:t>Bewerbungsschluss ist der 1.April 2014 </a:t>
            </a:r>
          </a:p>
          <a:p>
            <a:r>
              <a:rPr lang="de-DE" dirty="0" smtClean="0">
                <a:solidFill>
                  <a:schemeClr val="bg1"/>
                </a:solidFill>
                <a:hlinkClick r:id="rId2"/>
              </a:rPr>
              <a:t>http://www.schuelercampus.uni-frankfurt.de</a:t>
            </a:r>
            <a:endParaRPr lang="de-DE" dirty="0" smtClean="0">
              <a:solidFill>
                <a:schemeClr val="bg1"/>
              </a:solidFill>
            </a:endParaRPr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de-DE" dirty="0" smtClean="0"/>
              <a:t>Weitere Fördereinrichtungen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Young Business School Heidelberg </a:t>
            </a:r>
            <a:r>
              <a:rPr lang="de-DE" dirty="0" smtClean="0">
                <a:hlinkClick r:id="rId2"/>
              </a:rPr>
              <a:t>http://www.ybs.de/</a:t>
            </a:r>
            <a:endParaRPr lang="de-DE" dirty="0" smtClean="0"/>
          </a:p>
          <a:p>
            <a:r>
              <a:rPr lang="de-DE" dirty="0" smtClean="0"/>
              <a:t>Z.B. Angebote von </a:t>
            </a:r>
            <a:r>
              <a:rPr lang="de-DE" dirty="0" err="1" smtClean="0"/>
              <a:t>Propädeutika</a:t>
            </a:r>
            <a:r>
              <a:rPr lang="de-DE" dirty="0" smtClean="0"/>
              <a:t> (MINT, Finanzwirtschaft) für Klassenstufe 5/9 – 12/13</a:t>
            </a:r>
          </a:p>
          <a:p>
            <a:r>
              <a:rPr lang="de-DE" dirty="0" smtClean="0"/>
              <a:t>Johanna-</a:t>
            </a:r>
            <a:r>
              <a:rPr lang="de-DE" dirty="0" err="1" smtClean="0"/>
              <a:t>Loewenherz</a:t>
            </a:r>
            <a:r>
              <a:rPr lang="de-DE" dirty="0" smtClean="0"/>
              <a:t>-Netzwerk (</a:t>
            </a:r>
            <a:r>
              <a:rPr lang="de-DE" dirty="0" err="1" smtClean="0"/>
              <a:t>Mentoringprogramm</a:t>
            </a:r>
            <a:r>
              <a:rPr lang="de-DE" dirty="0" smtClean="0"/>
              <a:t> für Mädchen) </a:t>
            </a:r>
            <a:r>
              <a:rPr lang="de-DE" dirty="0" smtClean="0">
                <a:hlinkClick r:id="rId3"/>
              </a:rPr>
              <a:t>http://www.uni-kl.de/jl-netzwerk-rlp/</a:t>
            </a:r>
            <a:endParaRPr lang="de-DE" dirty="0" smtClean="0"/>
          </a:p>
          <a:p>
            <a:r>
              <a:rPr lang="de-DE" dirty="0" smtClean="0"/>
              <a:t>Cybermentor </a:t>
            </a:r>
            <a:r>
              <a:rPr lang="de-DE" dirty="0" smtClean="0">
                <a:hlinkClick r:id="rId4"/>
              </a:rPr>
              <a:t>https://www.cybermentor.de/index.php/public/ueber-cybermentor/programm</a:t>
            </a:r>
            <a:endParaRPr lang="de-DE" dirty="0" smtClean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/>
          <a:lstStyle/>
          <a:p>
            <a:r>
              <a:rPr lang="de-DE" dirty="0" smtClean="0"/>
              <a:t>Bildung und Begabung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de-DE" dirty="0" smtClean="0">
                <a:hlinkClick r:id="rId2"/>
              </a:rPr>
              <a:t>http://www.bildung-und-begabung.de</a:t>
            </a:r>
            <a:endParaRPr lang="de-DE" dirty="0" smtClean="0"/>
          </a:p>
          <a:p>
            <a:r>
              <a:rPr lang="de-DE" dirty="0" smtClean="0"/>
              <a:t>Übersichtliche und ausführliche Darstellung zu Möglichkeiten der Begabtenförderung.</a:t>
            </a:r>
          </a:p>
          <a:p>
            <a:r>
              <a:rPr lang="de-DE" dirty="0" smtClean="0"/>
              <a:t>Hier findet man neben Hinweisen zu Akademien und verschiedenen Bundeswettbewerben auch eine Liste für finanzielle Förderungen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PICT1969.JPG"/>
          <p:cNvPicPr>
            <a:picLocks noChangeAspect="1"/>
          </p:cNvPicPr>
          <p:nvPr/>
        </p:nvPicPr>
        <p:blipFill>
          <a:blip r:embed="rId2" cstate="print">
            <a:lum bright="71000" contrast="-17000"/>
          </a:blip>
          <a:stretch>
            <a:fillRect/>
          </a:stretch>
        </p:blipFill>
        <p:spPr>
          <a:xfrm>
            <a:off x="635563" y="476672"/>
            <a:ext cx="7824869" cy="5868652"/>
          </a:xfrm>
          <a:prstGeom prst="rect">
            <a:avLst/>
          </a:prstGeom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endParaRPr lang="de-DE" dirty="0" smtClean="0"/>
          </a:p>
          <a:p>
            <a:pPr>
              <a:buNone/>
            </a:pPr>
            <a:r>
              <a:rPr lang="de-DE" dirty="0" smtClean="0"/>
              <a:t>    </a:t>
            </a:r>
            <a:r>
              <a:rPr lang="de-DE" b="1" dirty="0" smtClean="0"/>
              <a:t>Vielen Dank für Ihre Aufmerksamkeit und eine angeregte Diskussion!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40000"/>
                <a:lumOff val="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de-DE" dirty="0" smtClean="0"/>
              <a:t>Eckpunkte der Förderung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dirty="0" smtClean="0"/>
              <a:t>Individualisierung &amp; Differenzierung im Regelunterricht</a:t>
            </a:r>
          </a:p>
          <a:p>
            <a:r>
              <a:rPr lang="de-DE" dirty="0" smtClean="0"/>
              <a:t>Akzelerierende Fördermaßnahmen</a:t>
            </a:r>
          </a:p>
          <a:p>
            <a:r>
              <a:rPr lang="de-DE" dirty="0" smtClean="0"/>
              <a:t>Enrichment</a:t>
            </a:r>
          </a:p>
          <a:p>
            <a:r>
              <a:rPr lang="de-DE" dirty="0" smtClean="0"/>
              <a:t>Außerschulische Förderangebote</a:t>
            </a:r>
          </a:p>
          <a:p>
            <a:endParaRPr lang="de-DE" b="1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dirty="0" err="1" smtClean="0"/>
              <a:t>Enrichment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de-DE" dirty="0" smtClean="0"/>
              <a:t>Teilnahme an Wettbewerben</a:t>
            </a:r>
          </a:p>
          <a:p>
            <a:r>
              <a:rPr lang="de-DE" dirty="0" smtClean="0"/>
              <a:t>Auslandsaufenthalte</a:t>
            </a:r>
          </a:p>
          <a:p>
            <a:r>
              <a:rPr lang="de-DE" dirty="0" smtClean="0"/>
              <a:t>Mentoring-Programme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/>
          </a:bodyPr>
          <a:lstStyle/>
          <a:p>
            <a:r>
              <a:rPr lang="de-DE" dirty="0" smtClean="0"/>
              <a:t>Akzelerierende Fördermaßnahmen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de-DE" b="1" dirty="0" smtClean="0"/>
              <a:t>Überspringen von Klassen</a:t>
            </a:r>
          </a:p>
          <a:p>
            <a:r>
              <a:rPr lang="de-DE" dirty="0" smtClean="0"/>
              <a:t>Regelungen: </a:t>
            </a:r>
          </a:p>
          <a:p>
            <a:pPr>
              <a:buNone/>
            </a:pPr>
            <a:r>
              <a:rPr lang="de-DE" dirty="0" smtClean="0"/>
              <a:t>	Eltern stellen einen Antrag</a:t>
            </a:r>
          </a:p>
          <a:p>
            <a:pPr>
              <a:buNone/>
            </a:pPr>
            <a:r>
              <a:rPr lang="de-DE" dirty="0" smtClean="0"/>
              <a:t>	Die </a:t>
            </a:r>
            <a:r>
              <a:rPr lang="de-DE" dirty="0"/>
              <a:t>K</a:t>
            </a:r>
            <a:r>
              <a:rPr lang="de-DE" dirty="0" smtClean="0"/>
              <a:t>lassenkonferenz unter Vorsitz des Schulleiters entscheidet.</a:t>
            </a:r>
          </a:p>
          <a:p>
            <a:pPr>
              <a:buNone/>
            </a:pPr>
            <a:r>
              <a:rPr lang="de-DE" dirty="0" smtClean="0"/>
              <a:t>	Kriterien: Leistungen deutlich über dem Klassenniveau. Arbeitsweise lässt erfolgreiche Mitarbeit in der höheren Klasse erwarten.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Fördermöglichkeiten am St.-Willibrord-Gymnasium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de-DE" dirty="0" smtClean="0"/>
              <a:t>Schulinterne und externe Wettbewerbe</a:t>
            </a:r>
          </a:p>
          <a:p>
            <a:r>
              <a:rPr lang="de-DE" dirty="0" smtClean="0"/>
              <a:t>Arbeitsgemeinschaften</a:t>
            </a:r>
          </a:p>
          <a:p>
            <a:r>
              <a:rPr lang="de-DE" dirty="0" smtClean="0"/>
              <a:t>Schüleraustausch</a:t>
            </a:r>
          </a:p>
          <a:p>
            <a:r>
              <a:rPr lang="de-DE" dirty="0" smtClean="0"/>
              <a:t>Bewerbungen bei Akademien</a:t>
            </a:r>
          </a:p>
          <a:p>
            <a:r>
              <a:rPr lang="de-DE" dirty="0" smtClean="0"/>
              <a:t>Information über die Angebote von Universitäten über Aushänge und die Homepage</a:t>
            </a:r>
          </a:p>
          <a:p>
            <a:r>
              <a:rPr lang="de-DE" dirty="0" smtClean="0"/>
              <a:t>Überspringen von Klassen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Fördermöglichkeiten am St.-Willibrord-Gymnasium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de-DE" dirty="0" smtClean="0"/>
              <a:t>Young </a:t>
            </a:r>
            <a:r>
              <a:rPr lang="de-DE" dirty="0" err="1" smtClean="0"/>
              <a:t>Poets</a:t>
            </a:r>
            <a:r>
              <a:rPr lang="de-DE" dirty="0" smtClean="0"/>
              <a:t> (D)</a:t>
            </a:r>
          </a:p>
          <a:p>
            <a:r>
              <a:rPr lang="de-DE" dirty="0" err="1" smtClean="0"/>
              <a:t>Poetry</a:t>
            </a:r>
            <a:r>
              <a:rPr lang="de-DE" dirty="0" smtClean="0"/>
              <a:t> </a:t>
            </a:r>
            <a:r>
              <a:rPr lang="de-DE" dirty="0" err="1" smtClean="0"/>
              <a:t>Slam</a:t>
            </a:r>
            <a:r>
              <a:rPr lang="de-DE" dirty="0" smtClean="0"/>
              <a:t> (D)</a:t>
            </a:r>
          </a:p>
          <a:p>
            <a:r>
              <a:rPr lang="de-DE" dirty="0" smtClean="0"/>
              <a:t>Vorlesewettbewerbe (Fremdsprachen)</a:t>
            </a:r>
          </a:p>
          <a:p>
            <a:r>
              <a:rPr lang="de-DE" dirty="0" smtClean="0"/>
              <a:t>Problem des Monats (Mathematik)</a:t>
            </a:r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Fördermöglichkeiten am St.-Willibrord-Gymnasium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>
            <a:normAutofit fontScale="92500" lnSpcReduction="10000"/>
          </a:bodyPr>
          <a:lstStyle/>
          <a:p>
            <a:r>
              <a:rPr lang="de-DE" dirty="0" smtClean="0"/>
              <a:t>Musikalischer Bereich</a:t>
            </a:r>
          </a:p>
          <a:p>
            <a:pPr lvl="2"/>
            <a:r>
              <a:rPr lang="de-DE" dirty="0" smtClean="0"/>
              <a:t>Chor und Singgruppe (Frau de Winkel), Jazz-Combo (Frau </a:t>
            </a:r>
            <a:r>
              <a:rPr lang="de-DE" dirty="0" err="1" smtClean="0"/>
              <a:t>Wolsiffer</a:t>
            </a:r>
            <a:r>
              <a:rPr lang="de-DE" dirty="0" smtClean="0"/>
              <a:t>), Kammerorchester und Schulband (Herr </a:t>
            </a:r>
            <a:r>
              <a:rPr lang="de-DE" dirty="0" err="1" smtClean="0"/>
              <a:t>Nuca</a:t>
            </a:r>
            <a:r>
              <a:rPr lang="de-DE" dirty="0" smtClean="0"/>
              <a:t>), Männerchor</a:t>
            </a:r>
            <a:r>
              <a:rPr lang="de-DE" dirty="0"/>
              <a:t> </a:t>
            </a:r>
            <a:r>
              <a:rPr lang="de-DE" dirty="0" smtClean="0"/>
              <a:t>(Herr Brust), Klavier (Herr </a:t>
            </a:r>
            <a:r>
              <a:rPr lang="de-DE" dirty="0" err="1" smtClean="0"/>
              <a:t>Stengel</a:t>
            </a:r>
            <a:r>
              <a:rPr lang="de-DE" dirty="0" smtClean="0"/>
              <a:t>)</a:t>
            </a:r>
          </a:p>
          <a:p>
            <a:r>
              <a:rPr lang="de-DE" dirty="0" smtClean="0"/>
              <a:t>Sportlicher Bereich</a:t>
            </a:r>
          </a:p>
          <a:p>
            <a:pPr lvl="2"/>
            <a:r>
              <a:rPr lang="de-DE" dirty="0" smtClean="0"/>
              <a:t>Arbeitsgemeinschaften zu verschiedenen Sportarten</a:t>
            </a:r>
          </a:p>
          <a:p>
            <a:r>
              <a:rPr lang="de-DE" dirty="0" smtClean="0"/>
              <a:t>Sozialer Bereich</a:t>
            </a:r>
          </a:p>
          <a:p>
            <a:pPr lvl="2"/>
            <a:r>
              <a:rPr lang="de-DE" dirty="0" smtClean="0"/>
              <a:t>Arbeitsgemeinschaft zur Integration Jugendlicher mit </a:t>
            </a:r>
            <a:r>
              <a:rPr lang="de-DE" dirty="0" err="1" smtClean="0"/>
              <a:t>Beeintächtigungen</a:t>
            </a:r>
            <a:r>
              <a:rPr lang="de-DE" dirty="0" smtClean="0"/>
              <a:t> (Frau </a:t>
            </a:r>
            <a:r>
              <a:rPr lang="de-DE" dirty="0" err="1" smtClean="0"/>
              <a:t>Richartz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Medienscouts (Frau Zimmer)</a:t>
            </a:r>
          </a:p>
          <a:p>
            <a:pPr lvl="2"/>
            <a:r>
              <a:rPr lang="de-DE" dirty="0" smtClean="0"/>
              <a:t>Fair-Play-Tour (Herr </a:t>
            </a:r>
            <a:r>
              <a:rPr lang="de-DE" dirty="0" err="1" smtClean="0"/>
              <a:t>Lorse</a:t>
            </a:r>
            <a:r>
              <a:rPr lang="de-DE" dirty="0" smtClean="0"/>
              <a:t>)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>
            <a:normAutofit fontScale="90000"/>
          </a:bodyPr>
          <a:lstStyle/>
          <a:p>
            <a:r>
              <a:rPr lang="de-DE" dirty="0" smtClean="0"/>
              <a:t>Förderung durch Arbeitsgemeinschaften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solidFill>
            <a:schemeClr val="accent2"/>
          </a:solidFill>
        </p:spPr>
        <p:txBody>
          <a:bodyPr/>
          <a:lstStyle/>
          <a:p>
            <a:r>
              <a:rPr lang="de-DE" dirty="0" smtClean="0"/>
              <a:t>Sprachlicher Bereich:</a:t>
            </a:r>
          </a:p>
          <a:p>
            <a:pPr lvl="2"/>
            <a:r>
              <a:rPr lang="de-DE" dirty="0" smtClean="0"/>
              <a:t>Spanisch (Frau </a:t>
            </a:r>
            <a:r>
              <a:rPr lang="de-DE" dirty="0" err="1" smtClean="0"/>
              <a:t>Schausten</a:t>
            </a:r>
            <a:r>
              <a:rPr lang="de-DE" dirty="0" smtClean="0"/>
              <a:t>)</a:t>
            </a:r>
          </a:p>
          <a:p>
            <a:pPr lvl="2"/>
            <a:r>
              <a:rPr lang="de-DE" dirty="0" smtClean="0"/>
              <a:t>Lesescouts (Frau Beyer-Bretz)</a:t>
            </a:r>
          </a:p>
          <a:p>
            <a:pPr lvl="2"/>
            <a:r>
              <a:rPr lang="de-DE" dirty="0" smtClean="0"/>
              <a:t>Schulbibliothek (Frau Beyer-Bretz)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Informationsabend "Begabtenförderung" 06.02.2014</a:t>
            </a:r>
            <a:endParaRPr lang="de-DE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Papi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886</Words>
  <Application>Microsoft Office PowerPoint</Application>
  <PresentationFormat>Bildschirmpräsentation (4:3)</PresentationFormat>
  <Paragraphs>148</Paragraphs>
  <Slides>24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24</vt:i4>
      </vt:variant>
    </vt:vector>
  </HeadingPairs>
  <TitlesOfParts>
    <vt:vector size="25" baseType="lpstr">
      <vt:lpstr>Larissa-Design</vt:lpstr>
      <vt:lpstr>Begabtenförderung</vt:lpstr>
      <vt:lpstr>Inhalt</vt:lpstr>
      <vt:lpstr>Eckpunkte der Förderung</vt:lpstr>
      <vt:lpstr>Enrichment</vt:lpstr>
      <vt:lpstr>Akzelerierende Fördermaßnahmen</vt:lpstr>
      <vt:lpstr>Fördermöglichkeiten am St.-Willibrord-Gymnasium</vt:lpstr>
      <vt:lpstr>Fördermöglichkeiten am St.-Willibrord-Gymnasium</vt:lpstr>
      <vt:lpstr>Fördermöglichkeiten am St.-Willibrord-Gymnasium</vt:lpstr>
      <vt:lpstr>Förderung durch Arbeitsgemeinschaften</vt:lpstr>
      <vt:lpstr>Förderung durch Wettbewerbe -extern-</vt:lpstr>
      <vt:lpstr>Förderung durch Wettbewerbe -extern-</vt:lpstr>
      <vt:lpstr>Begabtenförderung in Rheinland-Pfalz</vt:lpstr>
      <vt:lpstr>Wettbewerbe im literarischen Bereich</vt:lpstr>
      <vt:lpstr>Geschichtswettbewerb des Bundespräsidenten</vt:lpstr>
      <vt:lpstr>Wettbewerbe zur Gemeinschaftskunde und zur politischen Bildung (Auswahl)</vt:lpstr>
      <vt:lpstr>National Geographic Wissen</vt:lpstr>
      <vt:lpstr>Wettbewerbe im musischen Bereich</vt:lpstr>
      <vt:lpstr>Schulen mit besonderen Förderschwerpunkten</vt:lpstr>
      <vt:lpstr>Akademien – Stiftung Bildung und Begabung</vt:lpstr>
      <vt:lpstr>Forschungseinrichtungen und Universitäten</vt:lpstr>
      <vt:lpstr>Forschungseinrichtungen und Universitäten</vt:lpstr>
      <vt:lpstr>Weitere Fördereinrichtungen</vt:lpstr>
      <vt:lpstr>Bildung und Begabung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Begabtenförderung</dc:title>
  <dc:creator>Kremer</dc:creator>
  <cp:lastModifiedBy>Frau Kremer</cp:lastModifiedBy>
  <cp:revision>37</cp:revision>
  <dcterms:created xsi:type="dcterms:W3CDTF">2014-02-02T17:23:58Z</dcterms:created>
  <dcterms:modified xsi:type="dcterms:W3CDTF">2014-06-03T11:55:14Z</dcterms:modified>
</cp:coreProperties>
</file>